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Robot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0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75" roundtripDataSignature="AMtx7mjxa3FPcupJQgsx/yJavUVmt4Sn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2155b4a1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2155b4a1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2155b4a1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2155b4a1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2155b4a1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2155b4a1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2155b4a1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2155b4a1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16b2731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16b2731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2155b4a1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2155b4a1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2155b4a1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2155b4a1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2155b4a1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2155b4a1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2155b4a1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2155b4a1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2155b4a1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2155b4a1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2155b4a1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2155b4a1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26c4191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26c4191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26c4191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26c4191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2155b4a1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2155b4a1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16b27318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16b27318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2155b4a15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2155b4a15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2155b4a1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2155b4a1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2155b4a1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2155b4a1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2155b4a1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2155b4a1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2155b4a1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2155b4a1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2155b4a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32155b4a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2155b4a1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2155b4a1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2155b4a1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2155b4a1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2155b4a1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2155b4a1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2155b4a1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2155b4a1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2155b4a1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2155b4a1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2155b4a1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2155b4a1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2155b4a1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2155b4a1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2155b4a1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2155b4a1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2155b4a1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2155b4a1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2155b4a15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2155b4a1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2155b4a15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2155b4a15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26f2f9d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26f2f9d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2155b4a1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2155b4a1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2155b4a1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2155b4a1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2155b4a15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2155b4a1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2155b4a15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2155b4a15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2155b4a15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2155b4a15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2155b4a1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32155b4a1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2155b4a15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32155b4a15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2155b4a15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32155b4a15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091af61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3091af61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2155b4a15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32155b4a15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2155b4a15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32155b4a15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155b4a15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32155b4a15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2155b4a15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32155b4a15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2155b4a15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32155b4a15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2155b4a15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32155b4a15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2155b4a1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132155b4a1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2155b4a15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32155b4a15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2155b4a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32155b4a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2155b4a1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132155b4a1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16b27318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16b27318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2155b4a1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32155b4a1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2155b4a1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132155b4a1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2155b4a1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132155b4a1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2155b4a1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32155b4a1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2155b4a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32155b4a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2155b4a1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32155b4a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16b2731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16b2731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2155b4a1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2155b4a1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2155b4a1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2155b4a1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" name="Google Shape;10;p5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341750"/>
            <a:ext cx="432605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1609" y="-48596"/>
            <a:ext cx="2082392" cy="101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53" y="-117275"/>
            <a:ext cx="1382856" cy="13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One image">
  <p:cSld name="CUSTOM_3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wo images">
  <p:cSld name="CUSTOM_3_1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762000" y="3628875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72125" y="3628875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hree images">
  <p:cSld name="CUSTOM_3_1_1_1_1_1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62000" y="292435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3301950" y="292435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3" type="body"/>
          </p:nvPr>
        </p:nvSpPr>
        <p:spPr>
          <a:xfrm>
            <a:off x="5841900" y="292435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Hero image">
  <p:cSld name="CUSTOM_3_1_1_1_1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1950" y="4515350"/>
            <a:ext cx="381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GCP break">
  <p:cSld name="CUSTOM_3_1_1_1_1_1_1_1_1_1_1_1_3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GCP content">
  <p:cSld name="CUSTOM_3_1_1_1_1_1_1_1_1_1_1_1_2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Maps break">
  <p:cSld name="CUSTOM_3_1_1_1_1_1_1_1_1_1_1_1_3_1_2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Maps content">
  <p:cSld name="CUSTOM_3_1_1_1_1_1_1_1_1_1_1_1_2_1_1_2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00" name="Google Shape;10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hrome break">
  <p:cSld name="CUSTOM_3_1_1_1_1_1_1_1_1_1_1_1_3_1_2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hrome content">
  <p:cSld name="CUSTOM_3_1_1_1_1_1_1_1_1_1_1_1_2_1_1_2_1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09" name="Google Shape;10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G Suite break">
  <p:cSld name="CUSTOM_3_1_1_1_1_1_1_1_1_1_1_1_3_1_2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G Suite content">
  <p:cSld name="CUSTOM_3_1_1_1_1_1_1_1_1_1_1_1_2_1_1_2_1_1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">
  <p:cSld name="CUSTOM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">
  <p:cSld name="CUSTOM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Title + photo">
  <p:cSld name="CUSTOM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5" name="Google Shape;2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341750"/>
            <a:ext cx="432605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53" y="-117275"/>
            <a:ext cx="1382856" cy="13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Break">
  <p:cSld name="CUSTOM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761950" y="809375"/>
            <a:ext cx="5080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wo columns">
  <p:cSld name="CUSTOM_2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762025" y="1514225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2" type="body"/>
          </p:nvPr>
        </p:nvSpPr>
        <p:spPr>
          <a:xfrm>
            <a:off x="4571950" y="1514225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hree columns">
  <p:cSld name="CUSTOM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42" name="Google Shape;4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Four columns">
  <p:cSld name="CUSTOM_3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Quote">
  <p:cSld name="CUSTOM_3_1_1_1_1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761950" y="1161825"/>
            <a:ext cx="57150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762000" y="3276400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225" y="211355"/>
            <a:ext cx="299374" cy="31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03" y="-117275"/>
            <a:ext cx="956971" cy="9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761950" y="4571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761825" y="1161825"/>
            <a:ext cx="5080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10">
          <p15:clr>
            <a:srgbClr val="F06B4A"/>
          </p15:clr>
        </p15:guide>
        <p15:guide id="2" orient="horz" pos="732">
          <p15:clr>
            <a:srgbClr val="F06B4A"/>
          </p15:clr>
        </p15:guide>
        <p15:guide id="3" orient="horz" pos="954">
          <p15:clr>
            <a:srgbClr val="F06B4A"/>
          </p15:clr>
        </p15:guide>
        <p15:guide id="4" orient="horz" pos="1176">
          <p15:clr>
            <a:srgbClr val="F06B4A"/>
          </p15:clr>
        </p15:guide>
        <p15:guide id="5" orient="horz" pos="1398">
          <p15:clr>
            <a:srgbClr val="F06B4A"/>
          </p15:clr>
        </p15:guide>
        <p15:guide id="6" orient="horz" pos="1620">
          <p15:clr>
            <a:srgbClr val="F06B4A"/>
          </p15:clr>
        </p15:guide>
        <p15:guide id="7" orient="horz" pos="1842">
          <p15:clr>
            <a:srgbClr val="F06B4A"/>
          </p15:clr>
        </p15:guide>
        <p15:guide id="8" orient="horz" pos="2064">
          <p15:clr>
            <a:srgbClr val="F06B4A"/>
          </p15:clr>
        </p15:guide>
        <p15:guide id="9" orient="horz" pos="2286">
          <p15:clr>
            <a:srgbClr val="F06B4A"/>
          </p15:clr>
        </p15:guide>
        <p15:guide id="10" orient="horz" pos="2508">
          <p15:clr>
            <a:srgbClr val="F06B4A"/>
          </p15:clr>
        </p15:guide>
        <p15:guide id="11" orient="horz" pos="2730">
          <p15:clr>
            <a:srgbClr val="F06B4A"/>
          </p15:clr>
        </p15:guide>
        <p15:guide id="12" orient="horz" pos="2952">
          <p15:clr>
            <a:srgbClr val="F06B4A"/>
          </p15:clr>
        </p15:guide>
        <p15:guide id="13" orient="horz" pos="288">
          <p15:clr>
            <a:srgbClr val="F06B4A"/>
          </p15:clr>
        </p15:guide>
        <p15:guide id="14" pos="480">
          <p15:clr>
            <a:srgbClr val="F06B4A"/>
          </p15:clr>
        </p15:guide>
        <p15:guide id="15" pos="880">
          <p15:clr>
            <a:srgbClr val="F06B4A"/>
          </p15:clr>
        </p15:guide>
        <p15:guide id="16" pos="1280">
          <p15:clr>
            <a:srgbClr val="F06B4A"/>
          </p15:clr>
        </p15:guide>
        <p15:guide id="17" pos="1680">
          <p15:clr>
            <a:srgbClr val="F06B4A"/>
          </p15:clr>
        </p15:guide>
        <p15:guide id="18" pos="2080">
          <p15:clr>
            <a:srgbClr val="F06B4A"/>
          </p15:clr>
        </p15:guide>
        <p15:guide id="19" pos="2480">
          <p15:clr>
            <a:srgbClr val="F06B4A"/>
          </p15:clr>
        </p15:guide>
        <p15:guide id="20" pos="2880">
          <p15:clr>
            <a:srgbClr val="F06B4A"/>
          </p15:clr>
        </p15:guide>
        <p15:guide id="21" pos="3280">
          <p15:clr>
            <a:srgbClr val="F06B4A"/>
          </p15:clr>
        </p15:guide>
        <p15:guide id="22" pos="3680">
          <p15:clr>
            <a:srgbClr val="F06B4A"/>
          </p15:clr>
        </p15:guide>
        <p15:guide id="23" pos="4080">
          <p15:clr>
            <a:srgbClr val="F06B4A"/>
          </p15:clr>
        </p15:guide>
        <p15:guide id="24" pos="4480">
          <p15:clr>
            <a:srgbClr val="F06B4A"/>
          </p15:clr>
        </p15:guide>
        <p15:guide id="25" pos="4880">
          <p15:clr>
            <a:srgbClr val="F06B4A"/>
          </p15:clr>
        </p15:guide>
        <p15:guide id="26" pos="528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hFvBZf-Jx28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youtube.com/watch?v=qZlBjnC3iro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youtube.com/watch?v=LDBnS4c7YbA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Relationship Id="rId5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/>
          <p:nvPr>
            <p:ph type="title"/>
          </p:nvPr>
        </p:nvSpPr>
        <p:spPr>
          <a:xfrm>
            <a:off x="2281050" y="2326363"/>
            <a:ext cx="4886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accent1"/>
                </a:solidFill>
              </a:rPr>
              <a:t>Multivariate Calculus 2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974400" y="1497175"/>
            <a:ext cx="73296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Talent Scholarship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2143650" y="3076375"/>
            <a:ext cx="5161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Lead a sprint through the Machine Learning Track</a:t>
            </a:r>
            <a:endParaRPr b="0" i="0" sz="1500" u="none" cap="none" strike="noStrike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2155b4a15_0_165"/>
          <p:cNvSpPr txBox="1"/>
          <p:nvPr>
            <p:ph type="title"/>
          </p:nvPr>
        </p:nvSpPr>
        <p:spPr>
          <a:xfrm>
            <a:off x="762000" y="1612150"/>
            <a:ext cx="65178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Apa yang bisa kita lakukan:</a:t>
            </a:r>
            <a:endParaRPr b="0" sz="1900"/>
          </a:p>
        </p:txBody>
      </p:sp>
      <p:sp>
        <p:nvSpPr>
          <p:cNvPr id="181" name="Google Shape;181;g132155b4a15_0_165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Contoh </a:t>
            </a:r>
            <a:r>
              <a:rPr b="1" lang="en" sz="2200">
                <a:solidFill>
                  <a:srgbClr val="3C4043"/>
                </a:solidFill>
              </a:rPr>
              <a:t>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182" name="Google Shape;182;g132155b4a15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719" y="1964350"/>
            <a:ext cx="4506168" cy="298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32155b4a15_0_165"/>
          <p:cNvSpPr txBox="1"/>
          <p:nvPr/>
        </p:nvSpPr>
        <p:spPr>
          <a:xfrm>
            <a:off x="824375" y="3410475"/>
            <a:ext cx="231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Multivariate Chain rule</a:t>
            </a:r>
            <a:endParaRPr b="1" sz="2400"/>
          </a:p>
        </p:txBody>
      </p:sp>
      <p:cxnSp>
        <p:nvCxnSpPr>
          <p:cNvPr id="184" name="Google Shape;184;g132155b4a15_0_165"/>
          <p:cNvCxnSpPr/>
          <p:nvPr/>
        </p:nvCxnSpPr>
        <p:spPr>
          <a:xfrm flipH="1" rot="10800000">
            <a:off x="2160575" y="4586050"/>
            <a:ext cx="1282500" cy="41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2155b4a15_0_172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Contoh </a:t>
            </a:r>
            <a:r>
              <a:rPr b="1" lang="en" sz="2200">
                <a:solidFill>
                  <a:srgbClr val="3C4043"/>
                </a:solidFill>
              </a:rPr>
              <a:t>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190" name="Google Shape;190;g132155b4a15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613" y="1526325"/>
            <a:ext cx="6538764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2155b4a15_0_183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Contoh </a:t>
            </a:r>
            <a:r>
              <a:rPr b="1" lang="en" sz="2200">
                <a:solidFill>
                  <a:srgbClr val="3C4043"/>
                </a:solidFill>
              </a:rPr>
              <a:t>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196" name="Google Shape;196;g132155b4a15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150" y="1407850"/>
            <a:ext cx="6505688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2155b4a15_0_189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Multivariate </a:t>
            </a:r>
            <a:r>
              <a:rPr b="1" lang="en" sz="2200">
                <a:solidFill>
                  <a:srgbClr val="3C4043"/>
                </a:solidFill>
              </a:rPr>
              <a:t>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02" name="Google Shape;202;g132155b4a15_0_189"/>
          <p:cNvPicPr preferRelativeResize="0"/>
          <p:nvPr/>
        </p:nvPicPr>
        <p:blipFill rotWithShape="1">
          <a:blip r:embed="rId3">
            <a:alphaModFix/>
          </a:blip>
          <a:srcRect b="0" l="0" r="0" t="67553"/>
          <a:stretch/>
        </p:blipFill>
        <p:spPr>
          <a:xfrm>
            <a:off x="1054950" y="2167988"/>
            <a:ext cx="7034100" cy="15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16b273186_0_20"/>
          <p:cNvSpPr txBox="1"/>
          <p:nvPr>
            <p:ph type="title"/>
          </p:nvPr>
        </p:nvSpPr>
        <p:spPr>
          <a:xfrm>
            <a:off x="762000" y="1631000"/>
            <a:ext cx="4047000" cy="32913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Jika kita diberikan fungsi f(x1,x2,...,xn) dari n variabel, dan mengganti setiap xi dengan fungsi xi(t1,t2,...,</a:t>
            </a:r>
            <a:r>
              <a:rPr b="0" lang="en" sz="1900"/>
              <a:t>tm</a:t>
            </a:r>
            <a:r>
              <a:rPr b="0" lang="en" sz="1900"/>
              <a:t> ) dari variabel baru t1,t2,...,tm</a:t>
            </a:r>
            <a:endParaRPr b="0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Pertanyaan :</a:t>
            </a:r>
            <a:endParaRPr b="0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Bagaimana turunan parsial dari </a:t>
            </a:r>
            <a:endParaRPr b="0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Bisa berelasi ?</a:t>
            </a:r>
            <a:endParaRPr b="0" sz="1900"/>
          </a:p>
        </p:txBody>
      </p:sp>
      <p:pic>
        <p:nvPicPr>
          <p:cNvPr id="208" name="Google Shape;208;g1316b27318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425" y="1630999"/>
            <a:ext cx="3588050" cy="32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316b273186_0_20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Contoh lain Multivariate Chain Rule</a:t>
            </a:r>
            <a:endParaRPr b="1" sz="2200">
              <a:solidFill>
                <a:srgbClr val="3C40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2155b4a15_0_198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Contoh lain Multivariate 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15" name="Google Shape;215;g132155b4a15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875" y="1514475"/>
            <a:ext cx="7092259" cy="35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2155b4a15_0_205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Contoh lain Multivariate 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21" name="Google Shape;221;g132155b4a15_0_205"/>
          <p:cNvPicPr preferRelativeResize="0"/>
          <p:nvPr/>
        </p:nvPicPr>
        <p:blipFill rotWithShape="1">
          <a:blip r:embed="rId3">
            <a:alphaModFix/>
          </a:blip>
          <a:srcRect b="0" l="57664" r="0" t="18059"/>
          <a:stretch/>
        </p:blipFill>
        <p:spPr>
          <a:xfrm>
            <a:off x="1073850" y="1842387"/>
            <a:ext cx="3002501" cy="28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32155b4a15_0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501" y="2340825"/>
            <a:ext cx="2667000" cy="1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g132155b4a15_0_205"/>
          <p:cNvCxnSpPr/>
          <p:nvPr/>
        </p:nvCxnSpPr>
        <p:spPr>
          <a:xfrm flipH="1" rot="10800000">
            <a:off x="4279275" y="3048300"/>
            <a:ext cx="1296300" cy="13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2155b4a15_0_212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Multivariate 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29" name="Google Shape;229;g132155b4a15_0_212"/>
          <p:cNvPicPr preferRelativeResize="0"/>
          <p:nvPr/>
        </p:nvPicPr>
        <p:blipFill rotWithShape="1">
          <a:blip r:embed="rId3">
            <a:alphaModFix/>
          </a:blip>
          <a:srcRect b="0" l="0" r="9024" t="0"/>
          <a:stretch/>
        </p:blipFill>
        <p:spPr>
          <a:xfrm>
            <a:off x="1462600" y="1526325"/>
            <a:ext cx="2774875" cy="350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32155b4a15_0_212"/>
          <p:cNvPicPr preferRelativeResize="0"/>
          <p:nvPr/>
        </p:nvPicPr>
        <p:blipFill rotWithShape="1">
          <a:blip r:embed="rId4">
            <a:alphaModFix/>
          </a:blip>
          <a:srcRect b="0" l="0" r="12663" t="0"/>
          <a:stretch/>
        </p:blipFill>
        <p:spPr>
          <a:xfrm>
            <a:off x="4998499" y="1769325"/>
            <a:ext cx="2207975" cy="28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2155b4a15_0_221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Multivariate 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36" name="Google Shape;236;g132155b4a15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813" y="1526325"/>
            <a:ext cx="4184377" cy="35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2155b4a15_0_228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Multivariate 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42" name="Google Shape;242;g132155b4a15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50" y="1456650"/>
            <a:ext cx="5633502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761950" y="1294450"/>
            <a:ext cx="64635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Introduction to Multivariate Chain rule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Taylor series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2155b4a15_0_239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Multivariate 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48" name="Google Shape;248;g132155b4a15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50" y="2339813"/>
            <a:ext cx="6300900" cy="18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26c41918e_0_6"/>
          <p:cNvSpPr txBox="1"/>
          <p:nvPr>
            <p:ph type="title"/>
          </p:nvPr>
        </p:nvSpPr>
        <p:spPr>
          <a:xfrm>
            <a:off x="1108950" y="1690500"/>
            <a:ext cx="6926100" cy="17625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 u="sng">
                <a:solidFill>
                  <a:schemeClr val="hlink"/>
                </a:solidFill>
                <a:hlinkClick r:id="rId3"/>
              </a:rPr>
              <a:t>Multivariable chain rule intuition - YouTube</a:t>
            </a:r>
            <a:endParaRPr sz="1900"/>
          </a:p>
        </p:txBody>
      </p:sp>
      <p:sp>
        <p:nvSpPr>
          <p:cNvPr id="254" name="Google Shape;254;g1326c41918e_0_6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40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26c41918e_0_16"/>
          <p:cNvSpPr txBox="1"/>
          <p:nvPr>
            <p:ph type="title"/>
          </p:nvPr>
        </p:nvSpPr>
        <p:spPr>
          <a:xfrm>
            <a:off x="1003950" y="1071900"/>
            <a:ext cx="7136100" cy="29997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 u="sng">
                <a:solidFill>
                  <a:schemeClr val="hlink"/>
                </a:solidFill>
                <a:hlinkClick r:id="rId3"/>
              </a:rPr>
              <a:t>Vector form of the multivariable chain rule - YouTube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2155b4a15_0_234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Challenge!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65" name="Google Shape;265;g132155b4a15_0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200" y="1612452"/>
            <a:ext cx="3083599" cy="6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32155b4a15_0_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950" y="2699649"/>
            <a:ext cx="4336100" cy="4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32155b4a15_0_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500" y="3788450"/>
            <a:ext cx="3175000" cy="80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32155b4a15_0_234"/>
          <p:cNvSpPr txBox="1"/>
          <p:nvPr/>
        </p:nvSpPr>
        <p:spPr>
          <a:xfrm>
            <a:off x="6325850" y="3851200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?</a:t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316b273186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3" y="1382498"/>
            <a:ext cx="6819906" cy="33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316b273186_0_33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Solution</a:t>
            </a:r>
            <a:endParaRPr b="1" sz="2200">
              <a:solidFill>
                <a:srgbClr val="3C40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2155b4a15_0_364"/>
          <p:cNvSpPr txBox="1"/>
          <p:nvPr>
            <p:ph type="title"/>
          </p:nvPr>
        </p:nvSpPr>
        <p:spPr>
          <a:xfrm>
            <a:off x="877950" y="1012075"/>
            <a:ext cx="7388100" cy="28197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itu Neural Network?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2155b4a15_0_252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Simple Neural Network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85" name="Google Shape;285;g132155b4a15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138" y="1490550"/>
            <a:ext cx="3177714" cy="35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2155b4a15_0_259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Add more neuron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91" name="Google Shape;291;g132155b4a15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088" y="1514475"/>
            <a:ext cx="54578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2155b4a15_0_265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Add more neuron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297" name="Google Shape;297;g132155b4a15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450" y="1436125"/>
            <a:ext cx="5819096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2155b4a15_0_271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Generalize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03" name="Google Shape;303;g132155b4a15_0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1947863"/>
            <a:ext cx="45148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2155b4a15_0_1"/>
          <p:cNvSpPr txBox="1"/>
          <p:nvPr>
            <p:ph idx="1" type="body"/>
          </p:nvPr>
        </p:nvSpPr>
        <p:spPr>
          <a:xfrm>
            <a:off x="762000" y="1309200"/>
            <a:ext cx="76200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Memahami apa itu Multivariate Chain Rule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Mempelajari struktur dan fungsi neural network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Mencari hubungan network parameters terhadap output dengan Multivariate Calculus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Mengimplementasi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backpropagation pada neural network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Mengenal apa itu power series approximations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Mengetahui respon power series approximations dalam menghadapi fungsi dengan diskontinuitas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32155b4a15_0_1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Objektif Pembelajaran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2155b4a15_0_278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Generalize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09" name="Google Shape;309;g132155b4a15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513" y="2605075"/>
            <a:ext cx="32289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2155b4a15_0_284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Add more neuron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15" name="Google Shape;315;g132155b4a15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675" y="1514475"/>
            <a:ext cx="3178661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2155b4a15_0_295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Generalize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21" name="Google Shape;321;g132155b4a15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900" y="1462975"/>
            <a:ext cx="4522204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2155b4a15_0_301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Open what’s inside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27" name="Google Shape;327;g132155b4a15_0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738" y="1338150"/>
            <a:ext cx="6548537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2155b4a15_0_307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Add layers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33" name="Google Shape;333;g132155b4a15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50" y="1526325"/>
            <a:ext cx="2834202" cy="35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32155b4a15_0_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302" y="2076450"/>
            <a:ext cx="503872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2155b4a15_0_314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Generalize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40" name="Google Shape;340;g132155b4a15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963" y="1514475"/>
            <a:ext cx="4066079" cy="350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2155b4a15_0_321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Question</a:t>
            </a:r>
            <a:endParaRPr b="1" sz="2200">
              <a:solidFill>
                <a:srgbClr val="3C4043"/>
              </a:solidFill>
            </a:endParaRPr>
          </a:p>
        </p:txBody>
      </p:sp>
      <p:sp>
        <p:nvSpPr>
          <p:cNvPr id="346" name="Google Shape;346;g132155b4a15_0_321"/>
          <p:cNvSpPr txBox="1"/>
          <p:nvPr>
            <p:ph type="title"/>
          </p:nvPr>
        </p:nvSpPr>
        <p:spPr>
          <a:xfrm>
            <a:off x="762025" y="1475150"/>
            <a:ext cx="76200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Ada berapa weight dan bias yang harus ditentukan network ini?</a:t>
            </a:r>
            <a:endParaRPr b="0" sz="1900"/>
          </a:p>
        </p:txBody>
      </p:sp>
      <p:pic>
        <p:nvPicPr>
          <p:cNvPr id="347" name="Google Shape;347;g132155b4a15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1964350"/>
            <a:ext cx="30289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2155b4a15_0_328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Jawaban</a:t>
            </a:r>
            <a:endParaRPr b="1" sz="2200">
              <a:solidFill>
                <a:srgbClr val="3C4043"/>
              </a:solidFill>
            </a:endParaRPr>
          </a:p>
        </p:txBody>
      </p:sp>
      <p:sp>
        <p:nvSpPr>
          <p:cNvPr id="353" name="Google Shape;353;g132155b4a15_0_328"/>
          <p:cNvSpPr txBox="1"/>
          <p:nvPr>
            <p:ph type="title"/>
          </p:nvPr>
        </p:nvSpPr>
        <p:spPr>
          <a:xfrm>
            <a:off x="762025" y="1475150"/>
            <a:ext cx="76200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18 weight dan 5 bias!</a:t>
            </a:r>
            <a:endParaRPr b="0" sz="1900"/>
          </a:p>
        </p:txBody>
      </p:sp>
      <p:pic>
        <p:nvPicPr>
          <p:cNvPr id="354" name="Google Shape;354;g132155b4a15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1964350"/>
            <a:ext cx="30289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2155b4a15_0_334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Backpropagation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60" name="Google Shape;360;g132155b4a15_0_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88" y="1514487"/>
            <a:ext cx="3608083" cy="10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32155b4a15_0_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471" y="1490550"/>
            <a:ext cx="4469129" cy="27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32155b4a15_0_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25" y="2773236"/>
            <a:ext cx="3774055" cy="224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2155b4a15_0_343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Backpropagation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68" name="Google Shape;368;g132155b4a15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925" y="1526325"/>
            <a:ext cx="2765659" cy="35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32155b4a15_0_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196" y="1526325"/>
            <a:ext cx="3031629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>
            <p:ph type="title"/>
          </p:nvPr>
        </p:nvSpPr>
        <p:spPr>
          <a:xfrm>
            <a:off x="761950" y="809375"/>
            <a:ext cx="5017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200"/>
              <a:t>Are your students ML-ready?</a:t>
            </a:r>
            <a:endParaRPr sz="4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2155b4a15_0_372"/>
          <p:cNvSpPr txBox="1"/>
          <p:nvPr>
            <p:ph type="title"/>
          </p:nvPr>
        </p:nvSpPr>
        <p:spPr>
          <a:xfrm>
            <a:off x="877950" y="1012075"/>
            <a:ext cx="7388100" cy="28197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itu Taylor Series?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26f2f9d37_0_0"/>
          <p:cNvSpPr txBox="1"/>
          <p:nvPr>
            <p:ph type="title"/>
          </p:nvPr>
        </p:nvSpPr>
        <p:spPr>
          <a:xfrm>
            <a:off x="987750" y="1087950"/>
            <a:ext cx="7168500" cy="29676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 u="sng">
                <a:solidFill>
                  <a:schemeClr val="hlink"/>
                </a:solidFill>
                <a:hlinkClick r:id="rId3"/>
              </a:rPr>
              <a:t>Taylor Series and Maclaurin Series - Calculus 2 - YouTube</a:t>
            </a:r>
            <a:endParaRPr b="0" sz="1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2155b4a15_0_358"/>
          <p:cNvSpPr txBox="1"/>
          <p:nvPr>
            <p:ph type="title"/>
          </p:nvPr>
        </p:nvSpPr>
        <p:spPr>
          <a:xfrm>
            <a:off x="762025" y="1475150"/>
            <a:ext cx="7620000" cy="1014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Approximate Functions. Digunakan untuk membuat perkiraan  seperti apa bentuk sebuah fungsi</a:t>
            </a:r>
            <a:endParaRPr b="0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385" name="Google Shape;385;g132155b4a15_0_358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Apa itu </a:t>
            </a:r>
            <a:r>
              <a:rPr b="1" lang="en" sz="2200">
                <a:solidFill>
                  <a:srgbClr val="3C4043"/>
                </a:solidFill>
              </a:rPr>
              <a:t>Taylor Series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86" name="Google Shape;386;g132155b4a15_0_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12" y="3488875"/>
            <a:ext cx="3483425" cy="11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2155b4a15_0_379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Apa itu </a:t>
            </a:r>
            <a:r>
              <a:rPr b="1" lang="en" sz="2200">
                <a:solidFill>
                  <a:srgbClr val="3C4043"/>
                </a:solidFill>
              </a:rPr>
              <a:t>Taylor Series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92" name="Google Shape;392;g132155b4a15_0_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00" y="1890700"/>
            <a:ext cx="72675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2155b4a15_0_386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Apa itu </a:t>
            </a:r>
            <a:r>
              <a:rPr b="1" lang="en" sz="2200">
                <a:solidFill>
                  <a:srgbClr val="3C4043"/>
                </a:solidFill>
              </a:rPr>
              <a:t>Taylor Series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398" name="Google Shape;398;g132155b4a15_0_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052638"/>
            <a:ext cx="59436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2155b4a15_0_392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Apa itu </a:t>
            </a:r>
            <a:r>
              <a:rPr b="1" lang="en" sz="2200">
                <a:solidFill>
                  <a:srgbClr val="3C4043"/>
                </a:solidFill>
              </a:rPr>
              <a:t>Taylor Series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404" name="Google Shape;404;g132155b4a15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788" y="1436125"/>
            <a:ext cx="4444435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2155b4a15_0_398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Apa itu </a:t>
            </a:r>
            <a:r>
              <a:rPr b="1" lang="en" sz="2200">
                <a:solidFill>
                  <a:srgbClr val="3C4043"/>
                </a:solidFill>
              </a:rPr>
              <a:t>Taylor Series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410" name="Google Shape;410;g132155b4a15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150" y="1526325"/>
            <a:ext cx="3923694" cy="350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2155b4a15_0_409"/>
          <p:cNvSpPr txBox="1"/>
          <p:nvPr>
            <p:ph idx="1" type="body"/>
          </p:nvPr>
        </p:nvSpPr>
        <p:spPr>
          <a:xfrm>
            <a:off x="708900" y="1357775"/>
            <a:ext cx="7726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Power Series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Polynomial Function!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y =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*x</a:t>
            </a:r>
            <a:r>
              <a:rPr baseline="30000" lang="en" sz="19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*x</a:t>
            </a:r>
            <a:r>
              <a:rPr baseline="30000" lang="en" sz="1900">
                <a:latin typeface="Arial"/>
                <a:ea typeface="Arial"/>
                <a:cs typeface="Arial"/>
                <a:sym typeface="Arial"/>
              </a:rPr>
              <a:t>n-1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+ … 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*x</a:t>
            </a:r>
            <a:r>
              <a:rPr baseline="30000" lang="en" sz="19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*x</a:t>
            </a:r>
            <a:r>
              <a:rPr baseline="30000" lang="en" sz="1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+ a</a:t>
            </a:r>
            <a:r>
              <a:rPr baseline="-25000" lang="en" sz="1900">
                <a:latin typeface="Arial"/>
                <a:ea typeface="Arial"/>
                <a:cs typeface="Arial"/>
                <a:sym typeface="Arial"/>
              </a:rPr>
              <a:t>0</a:t>
            </a:r>
            <a:endParaRPr baseline="-2500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2155b4a15_0_409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 itu Power Series</a:t>
            </a:r>
            <a:endParaRPr/>
          </a:p>
        </p:txBody>
      </p:sp>
      <p:pic>
        <p:nvPicPr>
          <p:cNvPr id="417" name="Google Shape;417;g132155b4a15_0_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628900"/>
            <a:ext cx="4572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2155b4a15_0_653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 itu Power Series</a:t>
            </a:r>
            <a:endParaRPr/>
          </a:p>
        </p:txBody>
      </p:sp>
      <p:pic>
        <p:nvPicPr>
          <p:cNvPr id="423" name="Google Shape;423;g132155b4a15_0_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225" y="1295825"/>
            <a:ext cx="4265560" cy="374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2155b4a15_0_683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 itu Power Series</a:t>
            </a:r>
            <a:endParaRPr/>
          </a:p>
        </p:txBody>
      </p:sp>
      <p:pic>
        <p:nvPicPr>
          <p:cNvPr id="429" name="Google Shape;429;g132155b4a15_0_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300" y="2876188"/>
            <a:ext cx="41433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2155b4a15_0_683"/>
          <p:cNvSpPr txBox="1"/>
          <p:nvPr>
            <p:ph type="title"/>
          </p:nvPr>
        </p:nvSpPr>
        <p:spPr>
          <a:xfrm>
            <a:off x="762025" y="1475150"/>
            <a:ext cx="7620000" cy="1014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Maclaurin Series</a:t>
            </a:r>
            <a:r>
              <a:rPr b="0" lang="en" sz="1900"/>
              <a:t>, hampir mirip dengan Taylor Series, namun berbeda. Maclaurin mulai dari 0, Taylor Series bisa mulai dari titik manapun.</a:t>
            </a:r>
            <a:endParaRPr b="0"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091af61a9_0_0"/>
          <p:cNvSpPr txBox="1"/>
          <p:nvPr>
            <p:ph type="title"/>
          </p:nvPr>
        </p:nvSpPr>
        <p:spPr>
          <a:xfrm>
            <a:off x="837150" y="1690500"/>
            <a:ext cx="74697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2155b4a15_0_660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Maclaurin Series</a:t>
            </a:r>
            <a:endParaRPr/>
          </a:p>
        </p:txBody>
      </p:sp>
      <p:pic>
        <p:nvPicPr>
          <p:cNvPr id="436" name="Google Shape;436;g132155b4a15_0_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195513"/>
            <a:ext cx="59436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2155b4a15_0_712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Asal Mula </a:t>
            </a:r>
            <a:r>
              <a:rPr lang="en"/>
              <a:t>Maclaurin Series</a:t>
            </a:r>
            <a:endParaRPr/>
          </a:p>
        </p:txBody>
      </p:sp>
      <p:pic>
        <p:nvPicPr>
          <p:cNvPr id="442" name="Google Shape;442;g132155b4a15_0_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350" y="1230100"/>
            <a:ext cx="3282656" cy="37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32155b4a15_0_7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481" y="1230100"/>
            <a:ext cx="3341032" cy="374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155b4a15_0_666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Bentuk </a:t>
            </a:r>
            <a:r>
              <a:rPr lang="en"/>
              <a:t>Maclaurin Series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49" name="Google Shape;449;g132155b4a15_0_6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00" y="1268625"/>
            <a:ext cx="5815109" cy="37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32155b4a15_0_666"/>
          <p:cNvSpPr txBox="1"/>
          <p:nvPr/>
        </p:nvSpPr>
        <p:spPr>
          <a:xfrm>
            <a:off x="6556150" y="1798950"/>
            <a:ext cx="2381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Semakin tinggi order of approximation, semakin akurat juga estimasi bentuk fungsinya </a:t>
            </a:r>
            <a:endParaRPr sz="1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2155b4a15_0_678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Pola </a:t>
            </a:r>
            <a:r>
              <a:rPr lang="en"/>
              <a:t>Maclaurin Series</a:t>
            </a:r>
            <a:endParaRPr/>
          </a:p>
        </p:txBody>
      </p:sp>
      <p:pic>
        <p:nvPicPr>
          <p:cNvPr id="456" name="Google Shape;456;g132155b4a15_0_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38" y="1990724"/>
            <a:ext cx="8054124" cy="20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2155b4a15_0_697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 itu Power Series</a:t>
            </a:r>
            <a:endParaRPr/>
          </a:p>
        </p:txBody>
      </p:sp>
      <p:sp>
        <p:nvSpPr>
          <p:cNvPr id="462" name="Google Shape;462;g132155b4a15_0_697"/>
          <p:cNvSpPr txBox="1"/>
          <p:nvPr>
            <p:ph type="title"/>
          </p:nvPr>
        </p:nvSpPr>
        <p:spPr>
          <a:xfrm>
            <a:off x="762025" y="1475150"/>
            <a:ext cx="7620000" cy="5523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Taylor </a:t>
            </a:r>
            <a:r>
              <a:rPr lang="en" sz="1900"/>
              <a:t>Series</a:t>
            </a:r>
            <a:r>
              <a:rPr b="0" lang="en" sz="1900"/>
              <a:t>, yang bisa mulai dari titik manapun.</a:t>
            </a:r>
            <a:endParaRPr b="0" sz="1900"/>
          </a:p>
        </p:txBody>
      </p:sp>
      <p:pic>
        <p:nvPicPr>
          <p:cNvPr id="463" name="Google Shape;463;g132155b4a15_0_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60" y="2219323"/>
            <a:ext cx="7268275" cy="18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2155b4a15_0_704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Asal Mula Taylor </a:t>
            </a:r>
            <a:r>
              <a:rPr lang="en"/>
              <a:t>Series</a:t>
            </a:r>
            <a:endParaRPr/>
          </a:p>
        </p:txBody>
      </p:sp>
      <p:pic>
        <p:nvPicPr>
          <p:cNvPr id="469" name="Google Shape;469;g132155b4a15_0_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210" y="1406950"/>
            <a:ext cx="4171574" cy="3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2155b4a15_1_59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Asal Mula Taylor Series</a:t>
            </a:r>
            <a:endParaRPr/>
          </a:p>
        </p:txBody>
      </p:sp>
      <p:pic>
        <p:nvPicPr>
          <p:cNvPr id="475" name="Google Shape;475;g132155b4a15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1279400"/>
            <a:ext cx="748665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2155b4a15_0_690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Alasan mengapa e itu keren</a:t>
            </a:r>
            <a:endParaRPr/>
          </a:p>
        </p:txBody>
      </p:sp>
      <p:pic>
        <p:nvPicPr>
          <p:cNvPr id="481" name="Google Shape;481;g132155b4a15_0_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776413"/>
            <a:ext cx="66294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2155b4a15_1_0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</a:t>
            </a:r>
            <a:r>
              <a:rPr lang="en"/>
              <a:t>Maclaurin </a:t>
            </a:r>
            <a:r>
              <a:rPr lang="en"/>
              <a:t>Series</a:t>
            </a:r>
            <a:endParaRPr/>
          </a:p>
        </p:txBody>
      </p:sp>
      <p:pic>
        <p:nvPicPr>
          <p:cNvPr id="487" name="Google Shape;487;g132155b4a1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0" y="1266876"/>
            <a:ext cx="2456100" cy="36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32155b4a15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075" y="1235086"/>
            <a:ext cx="2456100" cy="370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32155b4a15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499" y="1266875"/>
            <a:ext cx="2853426" cy="36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2155b4a15_1_8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</a:t>
            </a:r>
            <a:r>
              <a:rPr lang="en"/>
              <a:t>Maclaurin</a:t>
            </a:r>
            <a:r>
              <a:rPr lang="en"/>
              <a:t> Series</a:t>
            </a:r>
            <a:endParaRPr/>
          </a:p>
        </p:txBody>
      </p:sp>
      <p:pic>
        <p:nvPicPr>
          <p:cNvPr id="495" name="Google Shape;495;g132155b4a15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1771650"/>
            <a:ext cx="45148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16b273186_0_16"/>
          <p:cNvSpPr txBox="1"/>
          <p:nvPr>
            <p:ph type="title"/>
          </p:nvPr>
        </p:nvSpPr>
        <p:spPr>
          <a:xfrm>
            <a:off x="877950" y="1012075"/>
            <a:ext cx="7388100" cy="28197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itu Chain Rule pada Multivariate Calculus ?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2155b4a15_1_16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</a:t>
            </a:r>
            <a:r>
              <a:rPr lang="en"/>
              <a:t>Maclaurin</a:t>
            </a:r>
            <a:r>
              <a:rPr lang="en"/>
              <a:t> Series</a:t>
            </a:r>
            <a:endParaRPr/>
          </a:p>
        </p:txBody>
      </p:sp>
      <p:pic>
        <p:nvPicPr>
          <p:cNvPr id="501" name="Google Shape;501;g132155b4a15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50" y="1162050"/>
            <a:ext cx="2997051" cy="385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32155b4a15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001" y="1200150"/>
            <a:ext cx="32099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32155b4a15_1_16"/>
          <p:cNvSpPr txBox="1"/>
          <p:nvPr>
            <p:ph type="title"/>
          </p:nvPr>
        </p:nvSpPr>
        <p:spPr>
          <a:xfrm>
            <a:off x="3937000" y="2219325"/>
            <a:ext cx="4445100" cy="1834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Fungsi ini memiliki diskontinuitas di titik 0, sehingga kita tidak bisa mencoba menerapkannya dengan </a:t>
            </a:r>
            <a:r>
              <a:rPr lang="en" sz="1900"/>
              <a:t>Maclaurin Series</a:t>
            </a:r>
            <a:r>
              <a:rPr b="0" lang="en" sz="1900"/>
              <a:t>. Mari kita coba dengan </a:t>
            </a:r>
            <a:r>
              <a:rPr lang="en" sz="1900"/>
              <a:t>Taylor Series </a:t>
            </a:r>
            <a:r>
              <a:rPr b="0" lang="en" sz="1900"/>
              <a:t>yang bisa mulai dari titik manapun</a:t>
            </a:r>
            <a:r>
              <a:rPr b="0" lang="en" sz="1900"/>
              <a:t>.</a:t>
            </a:r>
            <a:endParaRPr b="0" sz="1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2155b4a15_1_25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Dengan </a:t>
            </a:r>
            <a:r>
              <a:rPr lang="en"/>
              <a:t>Taylor Series</a:t>
            </a:r>
            <a:endParaRPr/>
          </a:p>
        </p:txBody>
      </p:sp>
      <p:pic>
        <p:nvPicPr>
          <p:cNvPr id="509" name="Google Shape;509;g132155b4a15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25" y="1266901"/>
            <a:ext cx="2547750" cy="380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32155b4a15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507" y="1266900"/>
            <a:ext cx="4318518" cy="38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2155b4a15_1_34"/>
          <p:cNvSpPr txBox="1"/>
          <p:nvPr>
            <p:ph type="title"/>
          </p:nvPr>
        </p:nvSpPr>
        <p:spPr>
          <a:xfrm>
            <a:off x="761950" y="736800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Contoh Taylor Series</a:t>
            </a:r>
            <a:endParaRPr/>
          </a:p>
        </p:txBody>
      </p:sp>
      <p:pic>
        <p:nvPicPr>
          <p:cNvPr id="516" name="Google Shape;516;g132155b4a15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14" y="1659475"/>
            <a:ext cx="4270062" cy="28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32155b4a15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375" y="1659475"/>
            <a:ext cx="4210224" cy="285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2155b4a15_1_48"/>
          <p:cNvSpPr txBox="1"/>
          <p:nvPr>
            <p:ph type="title"/>
          </p:nvPr>
        </p:nvSpPr>
        <p:spPr>
          <a:xfrm>
            <a:off x="2984400" y="1690500"/>
            <a:ext cx="3175200" cy="17625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2155b4a15_0_26"/>
          <p:cNvSpPr txBox="1"/>
          <p:nvPr>
            <p:ph type="title"/>
          </p:nvPr>
        </p:nvSpPr>
        <p:spPr>
          <a:xfrm>
            <a:off x="2984400" y="1690500"/>
            <a:ext cx="3175200" cy="17625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2155b4a15_0_30"/>
          <p:cNvSpPr txBox="1"/>
          <p:nvPr>
            <p:ph type="title"/>
          </p:nvPr>
        </p:nvSpPr>
        <p:spPr>
          <a:xfrm>
            <a:off x="892650" y="1082550"/>
            <a:ext cx="73587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16b273186_0_4"/>
          <p:cNvSpPr txBox="1"/>
          <p:nvPr>
            <p:ph type="title"/>
          </p:nvPr>
        </p:nvSpPr>
        <p:spPr>
          <a:xfrm>
            <a:off x="762013" y="1475150"/>
            <a:ext cx="7620000" cy="1408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Chain rule</a:t>
            </a:r>
            <a:r>
              <a:rPr b="0" lang="en" sz="1900"/>
              <a:t> pada Calculus digunakan untuk mengetahui bagaimana untuk membedakan komposisi. Komposisi dapat dimulai dengan fungsi h(p) dan kemudian mengganti variabel dengan fungsi lain yaitu p = p(m). Fungsi yang digunakan adalah h(p(m))</a:t>
            </a:r>
            <a:endParaRPr b="0" sz="1900"/>
          </a:p>
        </p:txBody>
      </p:sp>
      <p:sp>
        <p:nvSpPr>
          <p:cNvPr id="160" name="Google Shape;160;g1316b273186_0_4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Apa itu 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161" name="Google Shape;161;g1316b27318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089" y="2883654"/>
            <a:ext cx="5861876" cy="1848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2155b4a15_0_150"/>
          <p:cNvSpPr txBox="1"/>
          <p:nvPr>
            <p:ph type="title"/>
          </p:nvPr>
        </p:nvSpPr>
        <p:spPr>
          <a:xfrm>
            <a:off x="762000" y="1459750"/>
            <a:ext cx="7416000" cy="673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Perhatikan contoh dibawah. Bagaimana jika x, y, z memiliki hubungan dengan t</a:t>
            </a:r>
            <a:endParaRPr b="0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167" name="Google Shape;167;g132155b4a15_0_150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Contoh 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168" name="Google Shape;168;g132155b4a15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13" y="2219325"/>
            <a:ext cx="4594775" cy="27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2155b4a15_0_158"/>
          <p:cNvSpPr txBox="1"/>
          <p:nvPr>
            <p:ph type="title"/>
          </p:nvPr>
        </p:nvSpPr>
        <p:spPr>
          <a:xfrm>
            <a:off x="762000" y="1612150"/>
            <a:ext cx="3810000" cy="3074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Bisa saja langsung disubstitusi, lalu baru diturunkan. </a:t>
            </a:r>
            <a:endParaRPr b="0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Di kasus ini mungkin terlihat mudah, namun di kasus lain tidak akan semudah ini.</a:t>
            </a:r>
            <a:endParaRPr b="0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174" name="Google Shape;174;g132155b4a15_0_158"/>
          <p:cNvSpPr txBox="1"/>
          <p:nvPr/>
        </p:nvSpPr>
        <p:spPr>
          <a:xfrm>
            <a:off x="762000" y="985950"/>
            <a:ext cx="6636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043"/>
                </a:solidFill>
              </a:rPr>
              <a:t>Contoh Chain Rule</a:t>
            </a:r>
            <a:endParaRPr b="1" sz="2200">
              <a:solidFill>
                <a:srgbClr val="3C4043"/>
              </a:solidFill>
            </a:endParaRPr>
          </a:p>
        </p:txBody>
      </p:sp>
      <p:pic>
        <p:nvPicPr>
          <p:cNvPr id="175" name="Google Shape;175;g132155b4a15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912" y="337062"/>
            <a:ext cx="3476174" cy="44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